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5" r:id="rId2"/>
    <p:sldId id="256" r:id="rId3"/>
    <p:sldId id="281" r:id="rId4"/>
    <p:sldId id="30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36" r:id="rId31"/>
    <p:sldId id="334" r:id="rId32"/>
    <p:sldId id="280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76600" autoAdjust="0"/>
  </p:normalViewPr>
  <p:slideViewPr>
    <p:cSldViewPr>
      <p:cViewPr varScale="1">
        <p:scale>
          <a:sx n="54" d="100"/>
          <a:sy n="54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4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CA4E9-860A-4CBE-92AE-61A722E01D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BDB03-AE67-427B-9571-6BE10D52392A}">
      <dgm:prSet phldrT="[Text]"/>
      <dgm:spPr/>
      <dgm:t>
        <a:bodyPr/>
        <a:lstStyle/>
        <a:p>
          <a:r>
            <a:rPr lang="en-US" dirty="0" smtClean="0"/>
            <a:t>Hindquarter</a:t>
          </a:r>
          <a:endParaRPr lang="en-US" dirty="0"/>
        </a:p>
      </dgm:t>
    </dgm:pt>
    <dgm:pt modelId="{C4620F8D-EF22-4E9C-A545-52189B581399}" type="parTrans" cxnId="{7CFFA3B1-F77A-47A3-814E-1D26E91C8F3B}">
      <dgm:prSet/>
      <dgm:spPr/>
      <dgm:t>
        <a:bodyPr/>
        <a:lstStyle/>
        <a:p>
          <a:endParaRPr lang="en-US"/>
        </a:p>
      </dgm:t>
    </dgm:pt>
    <dgm:pt modelId="{65EE57EE-E5F8-4040-A69E-566A534ED6B1}" type="sibTrans" cxnId="{7CFFA3B1-F77A-47A3-814E-1D26E91C8F3B}">
      <dgm:prSet/>
      <dgm:spPr/>
      <dgm:t>
        <a:bodyPr/>
        <a:lstStyle/>
        <a:p>
          <a:endParaRPr lang="en-US"/>
        </a:p>
      </dgm:t>
    </dgm:pt>
    <dgm:pt modelId="{7DA35B85-FAC5-46F6-B845-E97C5DC87B50}">
      <dgm:prSet phldrT="[Text]"/>
      <dgm:spPr/>
      <dgm:t>
        <a:bodyPr/>
        <a:lstStyle/>
        <a:p>
          <a:r>
            <a:rPr lang="en-US" dirty="0" smtClean="0"/>
            <a:t>Loin</a:t>
          </a:r>
          <a:endParaRPr lang="en-US" dirty="0"/>
        </a:p>
      </dgm:t>
    </dgm:pt>
    <dgm:pt modelId="{4324241A-D53E-4118-81E6-B10B8AE2991D}" type="parTrans" cxnId="{61C981E1-E009-44EE-8BD6-793853588055}">
      <dgm:prSet/>
      <dgm:spPr/>
      <dgm:t>
        <a:bodyPr/>
        <a:lstStyle/>
        <a:p>
          <a:endParaRPr lang="en-US"/>
        </a:p>
      </dgm:t>
    </dgm:pt>
    <dgm:pt modelId="{17640928-9BB4-4331-A1FD-61CF512E2EC1}" type="sibTrans" cxnId="{61C981E1-E009-44EE-8BD6-793853588055}">
      <dgm:prSet/>
      <dgm:spPr/>
      <dgm:t>
        <a:bodyPr/>
        <a:lstStyle/>
        <a:p>
          <a:endParaRPr lang="en-US"/>
        </a:p>
      </dgm:t>
    </dgm:pt>
    <dgm:pt modelId="{60B60FCC-A897-4048-BF39-425FF33990D7}">
      <dgm:prSet phldrT="[Text]"/>
      <dgm:spPr/>
      <dgm:t>
        <a:bodyPr/>
        <a:lstStyle/>
        <a:p>
          <a:r>
            <a:rPr lang="en-US" dirty="0" smtClean="0"/>
            <a:t>Short Loin</a:t>
          </a:r>
          <a:endParaRPr lang="en-US" dirty="0"/>
        </a:p>
      </dgm:t>
    </dgm:pt>
    <dgm:pt modelId="{625AC88C-3D4B-478F-9625-3EA3A9A39CB9}" type="parTrans" cxnId="{6A455F40-52C7-4D8C-8D3F-72621375223B}">
      <dgm:prSet/>
      <dgm:spPr/>
      <dgm:t>
        <a:bodyPr/>
        <a:lstStyle/>
        <a:p>
          <a:endParaRPr lang="en-US"/>
        </a:p>
      </dgm:t>
    </dgm:pt>
    <dgm:pt modelId="{C516458E-D404-42AD-B953-38C971F83BED}" type="sibTrans" cxnId="{6A455F40-52C7-4D8C-8D3F-72621375223B}">
      <dgm:prSet/>
      <dgm:spPr/>
      <dgm:t>
        <a:bodyPr/>
        <a:lstStyle/>
        <a:p>
          <a:endParaRPr lang="en-US"/>
        </a:p>
      </dgm:t>
    </dgm:pt>
    <dgm:pt modelId="{B5167B18-5CE6-47B8-805D-FA00EB04F8EA}">
      <dgm:prSet phldrT="[Text]"/>
      <dgm:spPr/>
      <dgm:t>
        <a:bodyPr/>
        <a:lstStyle/>
        <a:p>
          <a:r>
            <a:rPr lang="en-US" dirty="0" smtClean="0"/>
            <a:t>Sirloin</a:t>
          </a:r>
          <a:endParaRPr lang="en-US" dirty="0"/>
        </a:p>
      </dgm:t>
    </dgm:pt>
    <dgm:pt modelId="{76A01F50-4538-4B52-A60D-1C80893E0329}" type="parTrans" cxnId="{16B112C8-E427-4962-87A4-4EEDD7856E81}">
      <dgm:prSet/>
      <dgm:spPr/>
      <dgm:t>
        <a:bodyPr/>
        <a:lstStyle/>
        <a:p>
          <a:endParaRPr lang="en-US"/>
        </a:p>
      </dgm:t>
    </dgm:pt>
    <dgm:pt modelId="{174B3E67-31E5-4722-9B4E-9C3436864DF2}" type="sibTrans" cxnId="{16B112C8-E427-4962-87A4-4EEDD7856E81}">
      <dgm:prSet/>
      <dgm:spPr/>
      <dgm:t>
        <a:bodyPr/>
        <a:lstStyle/>
        <a:p>
          <a:endParaRPr lang="en-US"/>
        </a:p>
      </dgm:t>
    </dgm:pt>
    <dgm:pt modelId="{20B861D9-FFA0-40A3-92F1-63976EE90E8E}">
      <dgm:prSet phldrT="[Text]"/>
      <dgm:spPr/>
      <dgm:t>
        <a:bodyPr/>
        <a:lstStyle/>
        <a:p>
          <a:r>
            <a:rPr lang="en-US" dirty="0" smtClean="0"/>
            <a:t>Round</a:t>
          </a:r>
          <a:endParaRPr lang="en-US" dirty="0"/>
        </a:p>
      </dgm:t>
    </dgm:pt>
    <dgm:pt modelId="{3AC31E04-3F20-4AF5-B122-03EC80708C74}" type="parTrans" cxnId="{59345151-0BFB-4EAD-894F-20F2C1975833}">
      <dgm:prSet/>
      <dgm:spPr/>
      <dgm:t>
        <a:bodyPr/>
        <a:lstStyle/>
        <a:p>
          <a:endParaRPr lang="en-US"/>
        </a:p>
      </dgm:t>
    </dgm:pt>
    <dgm:pt modelId="{273F1F83-FF2B-47C1-8DB7-E452329ACDE1}" type="sibTrans" cxnId="{59345151-0BFB-4EAD-894F-20F2C1975833}">
      <dgm:prSet/>
      <dgm:spPr/>
      <dgm:t>
        <a:bodyPr/>
        <a:lstStyle/>
        <a:p>
          <a:endParaRPr lang="en-US"/>
        </a:p>
      </dgm:t>
    </dgm:pt>
    <dgm:pt modelId="{8862FA76-7E04-4F4D-8A00-EC8C52717E54}">
      <dgm:prSet/>
      <dgm:spPr/>
      <dgm:t>
        <a:bodyPr/>
        <a:lstStyle/>
        <a:p>
          <a:r>
            <a:rPr lang="en-US" dirty="0" smtClean="0"/>
            <a:t>Flank</a:t>
          </a:r>
          <a:endParaRPr lang="en-US" dirty="0"/>
        </a:p>
      </dgm:t>
    </dgm:pt>
    <dgm:pt modelId="{A3664F9E-C0E4-4DE1-B615-557974F2FA42}" type="parTrans" cxnId="{6CB66331-15C3-4177-A2F9-1F05F3EE0412}">
      <dgm:prSet/>
      <dgm:spPr/>
      <dgm:t>
        <a:bodyPr/>
        <a:lstStyle/>
        <a:p>
          <a:endParaRPr lang="en-US"/>
        </a:p>
      </dgm:t>
    </dgm:pt>
    <dgm:pt modelId="{DEBCABDE-38C3-412D-AE6C-5E230220C738}" type="sibTrans" cxnId="{6CB66331-15C3-4177-A2F9-1F05F3EE0412}">
      <dgm:prSet/>
      <dgm:spPr/>
      <dgm:t>
        <a:bodyPr/>
        <a:lstStyle/>
        <a:p>
          <a:endParaRPr lang="en-US"/>
        </a:p>
      </dgm:t>
    </dgm:pt>
    <dgm:pt modelId="{8A473752-8F21-4417-A3CE-500F12E06CE2}" type="pres">
      <dgm:prSet presAssocID="{F12CA4E9-860A-4CBE-92AE-61A722E01D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E82C5-8FEE-4E6E-B955-1263F579B2F0}" type="pres">
      <dgm:prSet presAssocID="{234BDB03-AE67-427B-9571-6BE10D52392A}" presName="root1" presStyleCnt="0"/>
      <dgm:spPr/>
    </dgm:pt>
    <dgm:pt modelId="{184BF59C-8E39-4F62-9FAC-2C3765899A5F}" type="pres">
      <dgm:prSet presAssocID="{234BDB03-AE67-427B-9571-6BE10D52392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DBE1C-4CE1-4617-A5D7-DE084C555D46}" type="pres">
      <dgm:prSet presAssocID="{234BDB03-AE67-427B-9571-6BE10D52392A}" presName="level2hierChild" presStyleCnt="0"/>
      <dgm:spPr/>
    </dgm:pt>
    <dgm:pt modelId="{E1F8002A-A282-4F25-B55E-29C8109DB8F9}" type="pres">
      <dgm:prSet presAssocID="{4324241A-D53E-4118-81E6-B10B8AE2991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61C9311-05A9-4826-A257-8CBC1B929D86}" type="pres">
      <dgm:prSet presAssocID="{4324241A-D53E-4118-81E6-B10B8AE2991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5D9E5D5-7F56-470A-AF22-42EA282CB868}" type="pres">
      <dgm:prSet presAssocID="{7DA35B85-FAC5-46F6-B845-E97C5DC87B50}" presName="root2" presStyleCnt="0"/>
      <dgm:spPr/>
    </dgm:pt>
    <dgm:pt modelId="{30AD5750-2FE8-4D67-A02F-8C90B34E900D}" type="pres">
      <dgm:prSet presAssocID="{7DA35B85-FAC5-46F6-B845-E97C5DC87B5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70B6B6-8CCD-4FEF-B7F2-BA21D1D2EEC2}" type="pres">
      <dgm:prSet presAssocID="{7DA35B85-FAC5-46F6-B845-E97C5DC87B50}" presName="level3hierChild" presStyleCnt="0"/>
      <dgm:spPr/>
    </dgm:pt>
    <dgm:pt modelId="{901101B9-94CA-4B8C-B3E1-54E6BBA595D5}" type="pres">
      <dgm:prSet presAssocID="{625AC88C-3D4B-478F-9625-3EA3A9A39CB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74562C5-AE6A-4299-A34F-DA0B067BF6DA}" type="pres">
      <dgm:prSet presAssocID="{625AC88C-3D4B-478F-9625-3EA3A9A39CB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80AD772-727B-45E5-8CB9-05907E11B3EB}" type="pres">
      <dgm:prSet presAssocID="{60B60FCC-A897-4048-BF39-425FF33990D7}" presName="root2" presStyleCnt="0"/>
      <dgm:spPr/>
    </dgm:pt>
    <dgm:pt modelId="{793C7B55-6AD9-4265-81CF-F35EF1516A87}" type="pres">
      <dgm:prSet presAssocID="{60B60FCC-A897-4048-BF39-425FF33990D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3574D2-E0EA-4B01-BF1D-19CAF3DA4204}" type="pres">
      <dgm:prSet presAssocID="{60B60FCC-A897-4048-BF39-425FF33990D7}" presName="level3hierChild" presStyleCnt="0"/>
      <dgm:spPr/>
    </dgm:pt>
    <dgm:pt modelId="{ECA45A85-6726-4DCF-8462-AF92DEB77977}" type="pres">
      <dgm:prSet presAssocID="{76A01F50-4538-4B52-A60D-1C80893E032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AE77CCC-37EC-4CCE-86B3-CA674B1201D8}" type="pres">
      <dgm:prSet presAssocID="{76A01F50-4538-4B52-A60D-1C80893E032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3704128-86EE-405F-BC0F-5F1311548140}" type="pres">
      <dgm:prSet presAssocID="{B5167B18-5CE6-47B8-805D-FA00EB04F8EA}" presName="root2" presStyleCnt="0"/>
      <dgm:spPr/>
    </dgm:pt>
    <dgm:pt modelId="{4C4A0854-A540-4705-ACD8-C62917DBE633}" type="pres">
      <dgm:prSet presAssocID="{B5167B18-5CE6-47B8-805D-FA00EB04F8E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A98184-57C5-4123-B5BA-945C0FB62FAE}" type="pres">
      <dgm:prSet presAssocID="{B5167B18-5CE6-47B8-805D-FA00EB04F8EA}" presName="level3hierChild" presStyleCnt="0"/>
      <dgm:spPr/>
    </dgm:pt>
    <dgm:pt modelId="{7BA984EE-3D7E-4DFB-9782-861FAAC992B0}" type="pres">
      <dgm:prSet presAssocID="{3AC31E04-3F20-4AF5-B122-03EC80708C7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74B6329-349B-4F6A-8477-9A33807CEC5A}" type="pres">
      <dgm:prSet presAssocID="{3AC31E04-3F20-4AF5-B122-03EC80708C7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6EA140-177C-4C29-83BF-C72E398508EC}" type="pres">
      <dgm:prSet presAssocID="{20B861D9-FFA0-40A3-92F1-63976EE90E8E}" presName="root2" presStyleCnt="0"/>
      <dgm:spPr/>
    </dgm:pt>
    <dgm:pt modelId="{C6CE3275-4D18-4F32-94B3-EDA158C9A382}" type="pres">
      <dgm:prSet presAssocID="{20B861D9-FFA0-40A3-92F1-63976EE90E8E}" presName="LevelTwoTextNode" presStyleLbl="node2" presStyleIdx="1" presStyleCnt="3" custLinFactNeighborX="-737" custLinFactNeighborY="8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D7EE6-16BF-4652-890F-9D2064004FBC}" type="pres">
      <dgm:prSet presAssocID="{20B861D9-FFA0-40A3-92F1-63976EE90E8E}" presName="level3hierChild" presStyleCnt="0"/>
      <dgm:spPr/>
    </dgm:pt>
    <dgm:pt modelId="{4535252F-88C5-43EC-AF12-699817B1863F}" type="pres">
      <dgm:prSet presAssocID="{A3664F9E-C0E4-4DE1-B615-557974F2FA4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A8DC69C-F455-4182-BC4A-614F7661E6BD}" type="pres">
      <dgm:prSet presAssocID="{A3664F9E-C0E4-4DE1-B615-557974F2FA4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A22ADA4-224E-4752-AB70-F3127C8AC118}" type="pres">
      <dgm:prSet presAssocID="{8862FA76-7E04-4F4D-8A00-EC8C52717E54}" presName="root2" presStyleCnt="0"/>
      <dgm:spPr/>
    </dgm:pt>
    <dgm:pt modelId="{20332866-41CC-4111-B9B2-FF42DA4BA651}" type="pres">
      <dgm:prSet presAssocID="{8862FA76-7E04-4F4D-8A00-EC8C52717E54}" presName="LevelTwoTextNode" presStyleLbl="node2" presStyleIdx="2" presStyleCnt="3" custLinFactNeighborX="-737" custLinFactNeighborY="37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68889-D561-40BA-ADDB-4DD8AD852CCF}" type="pres">
      <dgm:prSet presAssocID="{8862FA76-7E04-4F4D-8A00-EC8C52717E54}" presName="level3hierChild" presStyleCnt="0"/>
      <dgm:spPr/>
    </dgm:pt>
  </dgm:ptLst>
  <dgm:cxnLst>
    <dgm:cxn modelId="{A1475D61-BBA7-45E5-964E-49F217D6010D}" type="presOf" srcId="{A3664F9E-C0E4-4DE1-B615-557974F2FA42}" destId="{7A8DC69C-F455-4182-BC4A-614F7661E6BD}" srcOrd="1" destOrd="0" presId="urn:microsoft.com/office/officeart/2005/8/layout/hierarchy2"/>
    <dgm:cxn modelId="{CE07A896-0FD8-4020-A52C-A8A82186C852}" type="presOf" srcId="{4324241A-D53E-4118-81E6-B10B8AE2991D}" destId="{761C9311-05A9-4826-A257-8CBC1B929D86}" srcOrd="1" destOrd="0" presId="urn:microsoft.com/office/officeart/2005/8/layout/hierarchy2"/>
    <dgm:cxn modelId="{59345151-0BFB-4EAD-894F-20F2C1975833}" srcId="{234BDB03-AE67-427B-9571-6BE10D52392A}" destId="{20B861D9-FFA0-40A3-92F1-63976EE90E8E}" srcOrd="1" destOrd="0" parTransId="{3AC31E04-3F20-4AF5-B122-03EC80708C74}" sibTransId="{273F1F83-FF2B-47C1-8DB7-E452329ACDE1}"/>
    <dgm:cxn modelId="{683BAD71-E735-4D02-A613-3D900C604545}" type="presOf" srcId="{A3664F9E-C0E4-4DE1-B615-557974F2FA42}" destId="{4535252F-88C5-43EC-AF12-699817B1863F}" srcOrd="0" destOrd="0" presId="urn:microsoft.com/office/officeart/2005/8/layout/hierarchy2"/>
    <dgm:cxn modelId="{6CB66331-15C3-4177-A2F9-1F05F3EE0412}" srcId="{234BDB03-AE67-427B-9571-6BE10D52392A}" destId="{8862FA76-7E04-4F4D-8A00-EC8C52717E54}" srcOrd="2" destOrd="0" parTransId="{A3664F9E-C0E4-4DE1-B615-557974F2FA42}" sibTransId="{DEBCABDE-38C3-412D-AE6C-5E230220C738}"/>
    <dgm:cxn modelId="{8B125505-45B7-4715-96DC-C90445F0F991}" type="presOf" srcId="{76A01F50-4538-4B52-A60D-1C80893E0329}" destId="{7AE77CCC-37EC-4CCE-86B3-CA674B1201D8}" srcOrd="1" destOrd="0" presId="urn:microsoft.com/office/officeart/2005/8/layout/hierarchy2"/>
    <dgm:cxn modelId="{835127C8-7F47-4568-8157-54455DBA9AF8}" type="presOf" srcId="{20B861D9-FFA0-40A3-92F1-63976EE90E8E}" destId="{C6CE3275-4D18-4F32-94B3-EDA158C9A382}" srcOrd="0" destOrd="0" presId="urn:microsoft.com/office/officeart/2005/8/layout/hierarchy2"/>
    <dgm:cxn modelId="{BB212FAB-F979-4683-A2A8-CACF434A8996}" type="presOf" srcId="{7DA35B85-FAC5-46F6-B845-E97C5DC87B50}" destId="{30AD5750-2FE8-4D67-A02F-8C90B34E900D}" srcOrd="0" destOrd="0" presId="urn:microsoft.com/office/officeart/2005/8/layout/hierarchy2"/>
    <dgm:cxn modelId="{3583967C-BC16-440B-94BF-7CB44D6BDBC1}" type="presOf" srcId="{625AC88C-3D4B-478F-9625-3EA3A9A39CB9}" destId="{901101B9-94CA-4B8C-B3E1-54E6BBA595D5}" srcOrd="0" destOrd="0" presId="urn:microsoft.com/office/officeart/2005/8/layout/hierarchy2"/>
    <dgm:cxn modelId="{16B112C8-E427-4962-87A4-4EEDD7856E81}" srcId="{7DA35B85-FAC5-46F6-B845-E97C5DC87B50}" destId="{B5167B18-5CE6-47B8-805D-FA00EB04F8EA}" srcOrd="1" destOrd="0" parTransId="{76A01F50-4538-4B52-A60D-1C80893E0329}" sibTransId="{174B3E67-31E5-4722-9B4E-9C3436864DF2}"/>
    <dgm:cxn modelId="{EDF5BA37-D67D-4FED-BD06-5D39E0A83EBD}" type="presOf" srcId="{60B60FCC-A897-4048-BF39-425FF33990D7}" destId="{793C7B55-6AD9-4265-81CF-F35EF1516A87}" srcOrd="0" destOrd="0" presId="urn:microsoft.com/office/officeart/2005/8/layout/hierarchy2"/>
    <dgm:cxn modelId="{7CFFA3B1-F77A-47A3-814E-1D26E91C8F3B}" srcId="{F12CA4E9-860A-4CBE-92AE-61A722E01D07}" destId="{234BDB03-AE67-427B-9571-6BE10D52392A}" srcOrd="0" destOrd="0" parTransId="{C4620F8D-EF22-4E9C-A545-52189B581399}" sibTransId="{65EE57EE-E5F8-4040-A69E-566A534ED6B1}"/>
    <dgm:cxn modelId="{27A68BEE-55A9-4820-AB15-EC7087E17E0A}" type="presOf" srcId="{625AC88C-3D4B-478F-9625-3EA3A9A39CB9}" destId="{E74562C5-AE6A-4299-A34F-DA0B067BF6DA}" srcOrd="1" destOrd="0" presId="urn:microsoft.com/office/officeart/2005/8/layout/hierarchy2"/>
    <dgm:cxn modelId="{77F82075-CD0D-455F-BFB2-72159A9347EF}" type="presOf" srcId="{3AC31E04-3F20-4AF5-B122-03EC80708C74}" destId="{7BA984EE-3D7E-4DFB-9782-861FAAC992B0}" srcOrd="0" destOrd="0" presId="urn:microsoft.com/office/officeart/2005/8/layout/hierarchy2"/>
    <dgm:cxn modelId="{61C981E1-E009-44EE-8BD6-793853588055}" srcId="{234BDB03-AE67-427B-9571-6BE10D52392A}" destId="{7DA35B85-FAC5-46F6-B845-E97C5DC87B50}" srcOrd="0" destOrd="0" parTransId="{4324241A-D53E-4118-81E6-B10B8AE2991D}" sibTransId="{17640928-9BB4-4331-A1FD-61CF512E2EC1}"/>
    <dgm:cxn modelId="{FF46C195-8D28-4782-A194-235836D1B9CD}" type="presOf" srcId="{F12CA4E9-860A-4CBE-92AE-61A722E01D07}" destId="{8A473752-8F21-4417-A3CE-500F12E06CE2}" srcOrd="0" destOrd="0" presId="urn:microsoft.com/office/officeart/2005/8/layout/hierarchy2"/>
    <dgm:cxn modelId="{686A95AE-0545-4C8B-BA21-C6968D3AE17B}" type="presOf" srcId="{8862FA76-7E04-4F4D-8A00-EC8C52717E54}" destId="{20332866-41CC-4111-B9B2-FF42DA4BA651}" srcOrd="0" destOrd="0" presId="urn:microsoft.com/office/officeart/2005/8/layout/hierarchy2"/>
    <dgm:cxn modelId="{D960D9DD-24C3-4A07-BFF2-FC4105EB0306}" type="presOf" srcId="{76A01F50-4538-4B52-A60D-1C80893E0329}" destId="{ECA45A85-6726-4DCF-8462-AF92DEB77977}" srcOrd="0" destOrd="0" presId="urn:microsoft.com/office/officeart/2005/8/layout/hierarchy2"/>
    <dgm:cxn modelId="{91C9DB36-2661-49B3-AF65-6730E192E638}" type="presOf" srcId="{234BDB03-AE67-427B-9571-6BE10D52392A}" destId="{184BF59C-8E39-4F62-9FAC-2C3765899A5F}" srcOrd="0" destOrd="0" presId="urn:microsoft.com/office/officeart/2005/8/layout/hierarchy2"/>
    <dgm:cxn modelId="{7E78E1C4-5E83-44E7-BD09-5AEDF32E1C5A}" type="presOf" srcId="{3AC31E04-3F20-4AF5-B122-03EC80708C74}" destId="{574B6329-349B-4F6A-8477-9A33807CEC5A}" srcOrd="1" destOrd="0" presId="urn:microsoft.com/office/officeart/2005/8/layout/hierarchy2"/>
    <dgm:cxn modelId="{ACFE0E40-7263-4DE8-934C-0A118895B42C}" type="presOf" srcId="{B5167B18-5CE6-47B8-805D-FA00EB04F8EA}" destId="{4C4A0854-A540-4705-ACD8-C62917DBE633}" srcOrd="0" destOrd="0" presId="urn:microsoft.com/office/officeart/2005/8/layout/hierarchy2"/>
    <dgm:cxn modelId="{5FB04788-8627-43C9-A0F7-45FC803576C2}" type="presOf" srcId="{4324241A-D53E-4118-81E6-B10B8AE2991D}" destId="{E1F8002A-A282-4F25-B55E-29C8109DB8F9}" srcOrd="0" destOrd="0" presId="urn:microsoft.com/office/officeart/2005/8/layout/hierarchy2"/>
    <dgm:cxn modelId="{6A455F40-52C7-4D8C-8D3F-72621375223B}" srcId="{7DA35B85-FAC5-46F6-B845-E97C5DC87B50}" destId="{60B60FCC-A897-4048-BF39-425FF33990D7}" srcOrd="0" destOrd="0" parTransId="{625AC88C-3D4B-478F-9625-3EA3A9A39CB9}" sibTransId="{C516458E-D404-42AD-B953-38C971F83BED}"/>
    <dgm:cxn modelId="{78A9601E-D646-4A95-BA93-35CF71AC978C}" type="presParOf" srcId="{8A473752-8F21-4417-A3CE-500F12E06CE2}" destId="{3D1E82C5-8FEE-4E6E-B955-1263F579B2F0}" srcOrd="0" destOrd="0" presId="urn:microsoft.com/office/officeart/2005/8/layout/hierarchy2"/>
    <dgm:cxn modelId="{DB6E04B7-A81B-41E2-B150-37E944A1F64D}" type="presParOf" srcId="{3D1E82C5-8FEE-4E6E-B955-1263F579B2F0}" destId="{184BF59C-8E39-4F62-9FAC-2C3765899A5F}" srcOrd="0" destOrd="0" presId="urn:microsoft.com/office/officeart/2005/8/layout/hierarchy2"/>
    <dgm:cxn modelId="{DEAA0136-E704-46ED-AD0D-C73262620048}" type="presParOf" srcId="{3D1E82C5-8FEE-4E6E-B955-1263F579B2F0}" destId="{B27DBE1C-4CE1-4617-A5D7-DE084C555D46}" srcOrd="1" destOrd="0" presId="urn:microsoft.com/office/officeart/2005/8/layout/hierarchy2"/>
    <dgm:cxn modelId="{A69C684F-61BE-433D-81E5-819E4CD0CE3A}" type="presParOf" srcId="{B27DBE1C-4CE1-4617-A5D7-DE084C555D46}" destId="{E1F8002A-A282-4F25-B55E-29C8109DB8F9}" srcOrd="0" destOrd="0" presId="urn:microsoft.com/office/officeart/2005/8/layout/hierarchy2"/>
    <dgm:cxn modelId="{F855634E-1AE6-44A5-81EC-67447A4F4BB6}" type="presParOf" srcId="{E1F8002A-A282-4F25-B55E-29C8109DB8F9}" destId="{761C9311-05A9-4826-A257-8CBC1B929D86}" srcOrd="0" destOrd="0" presId="urn:microsoft.com/office/officeart/2005/8/layout/hierarchy2"/>
    <dgm:cxn modelId="{33951050-DF5B-45A0-9B17-C455269EAE36}" type="presParOf" srcId="{B27DBE1C-4CE1-4617-A5D7-DE084C555D46}" destId="{D5D9E5D5-7F56-470A-AF22-42EA282CB868}" srcOrd="1" destOrd="0" presId="urn:microsoft.com/office/officeart/2005/8/layout/hierarchy2"/>
    <dgm:cxn modelId="{75DE67E8-CD9B-4F4C-AB78-12D44ADA8A2A}" type="presParOf" srcId="{D5D9E5D5-7F56-470A-AF22-42EA282CB868}" destId="{30AD5750-2FE8-4D67-A02F-8C90B34E900D}" srcOrd="0" destOrd="0" presId="urn:microsoft.com/office/officeart/2005/8/layout/hierarchy2"/>
    <dgm:cxn modelId="{70535226-05FD-4A6B-86EA-559E7D37BFA3}" type="presParOf" srcId="{D5D9E5D5-7F56-470A-AF22-42EA282CB868}" destId="{0670B6B6-8CCD-4FEF-B7F2-BA21D1D2EEC2}" srcOrd="1" destOrd="0" presId="urn:microsoft.com/office/officeart/2005/8/layout/hierarchy2"/>
    <dgm:cxn modelId="{925C303D-121A-4407-9264-1F481D540729}" type="presParOf" srcId="{0670B6B6-8CCD-4FEF-B7F2-BA21D1D2EEC2}" destId="{901101B9-94CA-4B8C-B3E1-54E6BBA595D5}" srcOrd="0" destOrd="0" presId="urn:microsoft.com/office/officeart/2005/8/layout/hierarchy2"/>
    <dgm:cxn modelId="{F4B893EC-5C7A-4422-8B8F-A1A0E7AF85A1}" type="presParOf" srcId="{901101B9-94CA-4B8C-B3E1-54E6BBA595D5}" destId="{E74562C5-AE6A-4299-A34F-DA0B067BF6DA}" srcOrd="0" destOrd="0" presId="urn:microsoft.com/office/officeart/2005/8/layout/hierarchy2"/>
    <dgm:cxn modelId="{546C31C6-347B-44E9-82F1-AB55AD7ABE8D}" type="presParOf" srcId="{0670B6B6-8CCD-4FEF-B7F2-BA21D1D2EEC2}" destId="{F80AD772-727B-45E5-8CB9-05907E11B3EB}" srcOrd="1" destOrd="0" presId="urn:microsoft.com/office/officeart/2005/8/layout/hierarchy2"/>
    <dgm:cxn modelId="{3F96D1F3-B66D-4E4B-84A8-3C94632305AC}" type="presParOf" srcId="{F80AD772-727B-45E5-8CB9-05907E11B3EB}" destId="{793C7B55-6AD9-4265-81CF-F35EF1516A87}" srcOrd="0" destOrd="0" presId="urn:microsoft.com/office/officeart/2005/8/layout/hierarchy2"/>
    <dgm:cxn modelId="{1646B343-0796-417A-9E64-C2AC2082A2DB}" type="presParOf" srcId="{F80AD772-727B-45E5-8CB9-05907E11B3EB}" destId="{7A3574D2-E0EA-4B01-BF1D-19CAF3DA4204}" srcOrd="1" destOrd="0" presId="urn:microsoft.com/office/officeart/2005/8/layout/hierarchy2"/>
    <dgm:cxn modelId="{E2EC26DB-5D5D-4A1E-ADA2-F5FFE31D9F11}" type="presParOf" srcId="{0670B6B6-8CCD-4FEF-B7F2-BA21D1D2EEC2}" destId="{ECA45A85-6726-4DCF-8462-AF92DEB77977}" srcOrd="2" destOrd="0" presId="urn:microsoft.com/office/officeart/2005/8/layout/hierarchy2"/>
    <dgm:cxn modelId="{138322EE-CCE5-4690-808A-09E7AB816423}" type="presParOf" srcId="{ECA45A85-6726-4DCF-8462-AF92DEB77977}" destId="{7AE77CCC-37EC-4CCE-86B3-CA674B1201D8}" srcOrd="0" destOrd="0" presId="urn:microsoft.com/office/officeart/2005/8/layout/hierarchy2"/>
    <dgm:cxn modelId="{6E719F01-9752-4D6D-BD61-1B7BC59E7375}" type="presParOf" srcId="{0670B6B6-8CCD-4FEF-B7F2-BA21D1D2EEC2}" destId="{D3704128-86EE-405F-BC0F-5F1311548140}" srcOrd="3" destOrd="0" presId="urn:microsoft.com/office/officeart/2005/8/layout/hierarchy2"/>
    <dgm:cxn modelId="{22030C9A-B929-4ECA-83AD-44FAADACA36E}" type="presParOf" srcId="{D3704128-86EE-405F-BC0F-5F1311548140}" destId="{4C4A0854-A540-4705-ACD8-C62917DBE633}" srcOrd="0" destOrd="0" presId="urn:microsoft.com/office/officeart/2005/8/layout/hierarchy2"/>
    <dgm:cxn modelId="{2FF4EA01-9161-4FF1-911D-13E63DDFE41A}" type="presParOf" srcId="{D3704128-86EE-405F-BC0F-5F1311548140}" destId="{ACA98184-57C5-4123-B5BA-945C0FB62FAE}" srcOrd="1" destOrd="0" presId="urn:microsoft.com/office/officeart/2005/8/layout/hierarchy2"/>
    <dgm:cxn modelId="{8CF27B4F-62EE-4DE0-BA7B-9C70590637A2}" type="presParOf" srcId="{B27DBE1C-4CE1-4617-A5D7-DE084C555D46}" destId="{7BA984EE-3D7E-4DFB-9782-861FAAC992B0}" srcOrd="2" destOrd="0" presId="urn:microsoft.com/office/officeart/2005/8/layout/hierarchy2"/>
    <dgm:cxn modelId="{71D228A2-FFAA-40FB-A7C7-5D350C0D1170}" type="presParOf" srcId="{7BA984EE-3D7E-4DFB-9782-861FAAC992B0}" destId="{574B6329-349B-4F6A-8477-9A33807CEC5A}" srcOrd="0" destOrd="0" presId="urn:microsoft.com/office/officeart/2005/8/layout/hierarchy2"/>
    <dgm:cxn modelId="{6E15C80E-1385-4768-BAC2-8C0FD7FE4627}" type="presParOf" srcId="{B27DBE1C-4CE1-4617-A5D7-DE084C555D46}" destId="{BA6EA140-177C-4C29-83BF-C72E398508EC}" srcOrd="3" destOrd="0" presId="urn:microsoft.com/office/officeart/2005/8/layout/hierarchy2"/>
    <dgm:cxn modelId="{B0A74CC7-B59D-4D84-8A53-570AE4AD216C}" type="presParOf" srcId="{BA6EA140-177C-4C29-83BF-C72E398508EC}" destId="{C6CE3275-4D18-4F32-94B3-EDA158C9A382}" srcOrd="0" destOrd="0" presId="urn:microsoft.com/office/officeart/2005/8/layout/hierarchy2"/>
    <dgm:cxn modelId="{8FF662BB-2856-48CC-B33D-E92A3AAADB19}" type="presParOf" srcId="{BA6EA140-177C-4C29-83BF-C72E398508EC}" destId="{49ED7EE6-16BF-4652-890F-9D2064004FBC}" srcOrd="1" destOrd="0" presId="urn:microsoft.com/office/officeart/2005/8/layout/hierarchy2"/>
    <dgm:cxn modelId="{B9FCBF73-85DE-47C1-BA1E-D443095662B3}" type="presParOf" srcId="{B27DBE1C-4CE1-4617-A5D7-DE084C555D46}" destId="{4535252F-88C5-43EC-AF12-699817B1863F}" srcOrd="4" destOrd="0" presId="urn:microsoft.com/office/officeart/2005/8/layout/hierarchy2"/>
    <dgm:cxn modelId="{BE8470D9-5C55-4D91-BC3C-0C87E85FEC0C}" type="presParOf" srcId="{4535252F-88C5-43EC-AF12-699817B1863F}" destId="{7A8DC69C-F455-4182-BC4A-614F7661E6BD}" srcOrd="0" destOrd="0" presId="urn:microsoft.com/office/officeart/2005/8/layout/hierarchy2"/>
    <dgm:cxn modelId="{1D65B114-4482-4C2B-84A7-606C2F8A3551}" type="presParOf" srcId="{B27DBE1C-4CE1-4617-A5D7-DE084C555D46}" destId="{CA22ADA4-224E-4752-AB70-F3127C8AC118}" srcOrd="5" destOrd="0" presId="urn:microsoft.com/office/officeart/2005/8/layout/hierarchy2"/>
    <dgm:cxn modelId="{1E5BAFD3-F77B-46C9-87E3-9D4B50DAFD5C}" type="presParOf" srcId="{CA22ADA4-224E-4752-AB70-F3127C8AC118}" destId="{20332866-41CC-4111-B9B2-FF42DA4BA651}" srcOrd="0" destOrd="0" presId="urn:microsoft.com/office/officeart/2005/8/layout/hierarchy2"/>
    <dgm:cxn modelId="{7559A1EE-EC67-459B-893C-1A9F2B585B68}" type="presParOf" srcId="{CA22ADA4-224E-4752-AB70-F3127C8AC118}" destId="{19B68889-D561-40BA-ADDB-4DD8AD852C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BF59C-8E39-4F62-9FAC-2C3765899A5F}">
      <dsp:nvSpPr>
        <dsp:cNvPr id="0" name=""/>
        <dsp:cNvSpPr/>
      </dsp:nvSpPr>
      <dsp:spPr>
        <a:xfrm>
          <a:off x="4755" y="2437412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Hindquarter</a:t>
          </a:r>
          <a:endParaRPr lang="en-US" sz="2700" kern="1200" dirty="0"/>
        </a:p>
      </dsp:txBody>
      <dsp:txXfrm>
        <a:off x="4755" y="2437412"/>
        <a:ext cx="1802234" cy="901117"/>
      </dsp:txXfrm>
    </dsp:sp>
    <dsp:sp modelId="{E1F8002A-A282-4F25-B55E-29C8109DB8F9}">
      <dsp:nvSpPr>
        <dsp:cNvPr id="0" name=""/>
        <dsp:cNvSpPr/>
      </dsp:nvSpPr>
      <dsp:spPr>
        <a:xfrm rot="18289469">
          <a:off x="1536251" y="2354404"/>
          <a:ext cx="1262368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262368" y="15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2135876" y="2338269"/>
        <a:ext cx="63118" cy="63118"/>
      </dsp:txXfrm>
    </dsp:sp>
    <dsp:sp modelId="{30AD5750-2FE8-4D67-A02F-8C90B34E900D}">
      <dsp:nvSpPr>
        <dsp:cNvPr id="0" name=""/>
        <dsp:cNvSpPr/>
      </dsp:nvSpPr>
      <dsp:spPr>
        <a:xfrm>
          <a:off x="2527882" y="1401127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Loin</a:t>
          </a:r>
          <a:endParaRPr lang="en-US" sz="2700" kern="1200" dirty="0"/>
        </a:p>
      </dsp:txBody>
      <dsp:txXfrm>
        <a:off x="2527882" y="1401127"/>
        <a:ext cx="1802234" cy="901117"/>
      </dsp:txXfrm>
    </dsp:sp>
    <dsp:sp modelId="{901101B9-94CA-4B8C-B3E1-54E6BBA595D5}">
      <dsp:nvSpPr>
        <dsp:cNvPr id="0" name=""/>
        <dsp:cNvSpPr/>
      </dsp:nvSpPr>
      <dsp:spPr>
        <a:xfrm rot="19457599">
          <a:off x="4246672" y="1577190"/>
          <a:ext cx="88778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887783" y="154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668369" y="1570420"/>
        <a:ext cx="44389" cy="44389"/>
      </dsp:txXfrm>
    </dsp:sp>
    <dsp:sp modelId="{793C7B55-6AD9-4265-81CF-F35EF1516A87}">
      <dsp:nvSpPr>
        <dsp:cNvPr id="0" name=""/>
        <dsp:cNvSpPr/>
      </dsp:nvSpPr>
      <dsp:spPr>
        <a:xfrm>
          <a:off x="5051010" y="882985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Short Loin</a:t>
          </a:r>
          <a:endParaRPr lang="en-US" sz="2700" kern="1200" dirty="0"/>
        </a:p>
      </dsp:txBody>
      <dsp:txXfrm>
        <a:off x="5051010" y="882985"/>
        <a:ext cx="1802234" cy="901117"/>
      </dsp:txXfrm>
    </dsp:sp>
    <dsp:sp modelId="{ECA45A85-6726-4DCF-8462-AF92DEB77977}">
      <dsp:nvSpPr>
        <dsp:cNvPr id="0" name=""/>
        <dsp:cNvSpPr/>
      </dsp:nvSpPr>
      <dsp:spPr>
        <a:xfrm rot="2142401">
          <a:off x="4246672" y="2095332"/>
          <a:ext cx="88778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887783" y="154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668369" y="2088563"/>
        <a:ext cx="44389" cy="44389"/>
      </dsp:txXfrm>
    </dsp:sp>
    <dsp:sp modelId="{4C4A0854-A540-4705-ACD8-C62917DBE633}">
      <dsp:nvSpPr>
        <dsp:cNvPr id="0" name=""/>
        <dsp:cNvSpPr/>
      </dsp:nvSpPr>
      <dsp:spPr>
        <a:xfrm>
          <a:off x="5051010" y="1919270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Sirloin</a:t>
          </a:r>
          <a:endParaRPr lang="en-US" sz="2700" kern="1200" dirty="0"/>
        </a:p>
      </dsp:txBody>
      <dsp:txXfrm>
        <a:off x="5051010" y="1919270"/>
        <a:ext cx="1802234" cy="901117"/>
      </dsp:txXfrm>
    </dsp:sp>
    <dsp:sp modelId="{7BA984EE-3D7E-4DFB-9782-861FAAC992B0}">
      <dsp:nvSpPr>
        <dsp:cNvPr id="0" name=""/>
        <dsp:cNvSpPr/>
      </dsp:nvSpPr>
      <dsp:spPr>
        <a:xfrm rot="373529">
          <a:off x="1804890" y="2911141"/>
          <a:ext cx="711808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711808" y="15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73529">
        <a:off x="2142999" y="2908770"/>
        <a:ext cx="35590" cy="35590"/>
      </dsp:txXfrm>
    </dsp:sp>
    <dsp:sp modelId="{C6CE3275-4D18-4F32-94B3-EDA158C9A382}">
      <dsp:nvSpPr>
        <dsp:cNvPr id="0" name=""/>
        <dsp:cNvSpPr/>
      </dsp:nvSpPr>
      <dsp:spPr>
        <a:xfrm>
          <a:off x="2514600" y="2514602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Round</a:t>
          </a:r>
          <a:endParaRPr lang="en-US" sz="2700" kern="1200" dirty="0"/>
        </a:p>
      </dsp:txBody>
      <dsp:txXfrm>
        <a:off x="2514600" y="2514602"/>
        <a:ext cx="1802234" cy="901117"/>
      </dsp:txXfrm>
    </dsp:sp>
    <dsp:sp modelId="{4535252F-88C5-43EC-AF12-699817B1863F}">
      <dsp:nvSpPr>
        <dsp:cNvPr id="0" name=""/>
        <dsp:cNvSpPr/>
      </dsp:nvSpPr>
      <dsp:spPr>
        <a:xfrm rot="3763653">
          <a:off x="1388668" y="3558841"/>
          <a:ext cx="154425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544253" y="15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763653">
        <a:off x="2122188" y="3535660"/>
        <a:ext cx="77212" cy="77212"/>
      </dsp:txXfrm>
    </dsp:sp>
    <dsp:sp modelId="{20332866-41CC-4111-B9B2-FF42DA4BA651}">
      <dsp:nvSpPr>
        <dsp:cNvPr id="0" name=""/>
        <dsp:cNvSpPr/>
      </dsp:nvSpPr>
      <dsp:spPr>
        <a:xfrm>
          <a:off x="2514600" y="3810003"/>
          <a:ext cx="1802234" cy="901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Flank</a:t>
          </a:r>
          <a:endParaRPr lang="en-US" sz="2700" kern="1200" dirty="0"/>
        </a:p>
      </dsp:txBody>
      <dsp:txXfrm>
        <a:off x="2514600" y="3810003"/>
        <a:ext cx="1802234" cy="90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ACB7-EBF1-45E8-A14E-21472EF40BB5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9B96-D7E0-4CB9-9FF1-59C45442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EEF7B-4853-4684-BA1F-235E4650F51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7FA31-904D-422C-9863-22888FDFCC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B,K,56,ST,D</a:t>
            </a:r>
          </a:p>
          <a:p>
            <a:r>
              <a:rPr lang="en-US" sz="2400" dirty="0" smtClean="0"/>
              <a:t>BEEF TOP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 cut containing the top(inside) muscle of the round; Usually cut 1" or less in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29993-538D-4718-B4FD-31376589BD4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B,K,9,RO,M</a:t>
            </a:r>
          </a:p>
          <a:p>
            <a:r>
              <a:rPr lang="en-US" sz="2400" dirty="0" smtClean="0"/>
              <a:t>BEEF BOTTOM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Thick, irregular shaped cut from the bottom(outside) of the round; Note a streak of fat separates a smaller muscle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2E2A1-3A70-4B64-B11C-E884D81DEA3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B,K,9,ST,M</a:t>
            </a:r>
          </a:p>
          <a:p>
            <a:r>
              <a:rPr lang="en-US" sz="2400" dirty="0" smtClean="0"/>
              <a:t>BEEF BOTTOM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Irregular shaped steak from the bottom(outside) of the round; 1/2" thickness; Note a streak of fat separates a smaller muscle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85BAA-7E13-4262-BF66-0C970BB6621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B,K,16,RO,D/M</a:t>
            </a:r>
          </a:p>
          <a:p>
            <a:r>
              <a:rPr lang="en-US" sz="2400" dirty="0" smtClean="0"/>
              <a:t>BEEF EYE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eye round which is separated from the bottom round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A4506-6C99-4B5B-860E-A85A116B21C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B,K,16,ST,D/M</a:t>
            </a:r>
          </a:p>
          <a:p>
            <a:r>
              <a:rPr lang="en-US" sz="2400" dirty="0" smtClean="0"/>
              <a:t>BEEF EYE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Steak cut from the eye round; Less than 1"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79833-6D6B-4B61-AB3D-3CF93B65BD6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B,K,51,RO,D/M</a:t>
            </a:r>
          </a:p>
          <a:p>
            <a:r>
              <a:rPr lang="en-US" sz="2400" dirty="0" smtClean="0"/>
              <a:t>BEEF ROUND TIP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Round; Note the "cap" muscle of the sirloin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B866C-3802-4E16-AB24-4E3A4934701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B,K,51,ST,D</a:t>
            </a:r>
          </a:p>
          <a:p>
            <a:r>
              <a:rPr lang="en-US" sz="2400" dirty="0" smtClean="0"/>
              <a:t>BEEF ROUND TIP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structure as the Tip Roast but cut about 1"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D6794-CE88-4EDF-942D-8E00C8EC48E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B,K,52,RO,D/M</a:t>
            </a:r>
          </a:p>
          <a:p>
            <a:r>
              <a:rPr lang="en-US" sz="2400" dirty="0" smtClean="0"/>
              <a:t>BEEF ROUND TIP CAP-OFF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round; Note the "cap" muscle of the sirloin is removed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40A81-EB1C-491A-B0BD-704612EC4E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B,K,52,ST,D</a:t>
            </a:r>
          </a:p>
          <a:p>
            <a:r>
              <a:rPr lang="en-US" sz="2400" dirty="0" smtClean="0"/>
              <a:t>BEEF ROUND TIP CAP-OFF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Steak cut from the round; Note the "cap" muscle of the sirloin is removed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61740-5403-422C-8ED1-94DB5FF93E1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B,Q,14,ST,D/M</a:t>
            </a:r>
          </a:p>
          <a:p>
            <a:r>
              <a:rPr lang="en-US" sz="2400" dirty="0" smtClean="0"/>
              <a:t>BEEF CUBED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square or rectangular shaped cut; Machine tenderized look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09995-49E6-4121-B699-59EB7B5A7B1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B,H,55,ST,D</a:t>
            </a:r>
          </a:p>
          <a:p>
            <a:r>
              <a:rPr lang="en-US" sz="2400" dirty="0" smtClean="0"/>
              <a:t>BEEF LOIN TOP LOIN STEAK, BONELESS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loin muscle(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e. Larger muscle from T-bone or Porterhouse)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AFF6C-91BD-4DBE-B6AF-0939F328D91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 Q, 68, -, M</a:t>
            </a:r>
          </a:p>
          <a:p>
            <a:r>
              <a:rPr lang="en-US" sz="2400" dirty="0" smtClean="0"/>
              <a:t>BEEF FOR STEW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Lean pieces of beef cut into cubes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E2BA7-65DE-4F63-A50D-7AB957F2D0A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B,Q,78,-,D</a:t>
            </a:r>
          </a:p>
          <a:p>
            <a:r>
              <a:rPr lang="en-US" sz="2400" dirty="0" smtClean="0"/>
              <a:t>GROUND BEEF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color; Lean to fat ratios vary</a:t>
            </a:r>
            <a:r>
              <a:rPr lang="en-US" sz="2400" smtClean="0"/>
              <a:t> </a:t>
            </a:r>
            <a:endParaRPr lang="en-US" sz="24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09995-49E6-4121-B699-59EB7B5A7B1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B,H,55,ST,D</a:t>
            </a:r>
          </a:p>
          <a:p>
            <a:r>
              <a:rPr lang="en-US" sz="2400" dirty="0" smtClean="0"/>
              <a:t>BEEF LOIN TOP LOIN STEAK, BONELESS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loin muscle(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e. Larger muscle from T-bone or Porterhouse)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56196-D24F-49D0-8CBE-F3322DACAB7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B,H,49,ST,D</a:t>
            </a:r>
          </a:p>
          <a:p>
            <a:r>
              <a:rPr lang="en-US" sz="2400" dirty="0" smtClean="0"/>
              <a:t>BEEF LOIN T-BONE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the "T-shaped" bone which is the backbone and transverse process, Top Loin and Tenderloin; Tenderloin measures between 1/2"-1 1/4"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CB209-3C30-4BB0-875A-5D5E5E0BCB4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B,H,27,ST,D</a:t>
            </a:r>
          </a:p>
          <a:p>
            <a:r>
              <a:rPr lang="en-US" sz="2400" dirty="0" smtClean="0"/>
              <a:t>BEEF LOIN PORTERHOUSE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T-bone; Tenderloin measures at least 1 1/4"; "Jump" muscle also present on top loin muscle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01A5D-42E4-43EE-A7FE-48D069D73C0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B,H,57,ST,D</a:t>
            </a:r>
          </a:p>
          <a:p>
            <a:r>
              <a:rPr lang="en-US" sz="2400" dirty="0" smtClean="0"/>
              <a:t>BEEF LOIN TOP SIRLOIN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other Beef Sirloin steaks but boneless; May notice "cap" type muscle as well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B0F4-7196-4F73-85EB-4C83825CF07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B,H,50,ST,D</a:t>
            </a:r>
          </a:p>
          <a:p>
            <a:r>
              <a:rPr lang="en-US" sz="2400" dirty="0" smtClean="0"/>
              <a:t>BEEF LOIN TENDERLOIN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Semi-oval shaped steak cut from the tenderloin roast; 1-2" in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5F851-0704-446C-ACAE-0FFEB8F9E13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</p:spPr>
        <p:txBody>
          <a:bodyPr/>
          <a:lstStyle/>
          <a:p>
            <a:r>
              <a:rPr lang="en-US" sz="2400" dirty="0" smtClean="0"/>
              <a:t>B,D,17,ST,D/M</a:t>
            </a:r>
          </a:p>
          <a:p>
            <a:r>
              <a:rPr lang="en-US" sz="2400" dirty="0" smtClean="0"/>
              <a:t>BEEF FLANK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Boneless, flat cut containing muscle fibers that run the length of the cut; Very lean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B15E8-6117-437E-93FD-6E17B11D118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B,K,33,ST,M</a:t>
            </a:r>
          </a:p>
          <a:p>
            <a:r>
              <a:rPr lang="en-US" sz="2400" dirty="0" smtClean="0"/>
              <a:t>BEEF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leg bone present; Contains 3 major muscles-Top, Bottom and Eye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33211-1179-4B46-89CF-F3F7563DA5F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B,K,56,RO,D</a:t>
            </a:r>
          </a:p>
          <a:p>
            <a:r>
              <a:rPr lang="en-US" sz="2400" dirty="0" smtClean="0"/>
              <a:t>BEEF TOP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 cut containing the top(inside) muscle of the round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56196-D24F-49D0-8CBE-F3322DACAB7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B,H,49,ST,D</a:t>
            </a:r>
          </a:p>
          <a:p>
            <a:r>
              <a:rPr lang="en-US" sz="2400" dirty="0" smtClean="0"/>
              <a:t>BEEF LOIN T-BONE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the "T-shaped" bone which is the backbone and transverse process, Top Loin and Tenderloin; Tenderloin measures between 1/2"-1 1/4"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7FA31-904D-422C-9863-22888FDFCCD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B,K,56,ST,D</a:t>
            </a:r>
          </a:p>
          <a:p>
            <a:r>
              <a:rPr lang="en-US" sz="2400" dirty="0" smtClean="0"/>
              <a:t>BEEF TOP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 cut containing the top(inside) muscle of the round; Usually cut 1" or less in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29993-538D-4718-B4FD-31376589BD4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B,K,9,RO,M</a:t>
            </a:r>
          </a:p>
          <a:p>
            <a:r>
              <a:rPr lang="en-US" sz="2400" dirty="0" smtClean="0"/>
              <a:t>BEEF BOTTOM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Thick, irregular shaped cut from the bottom(outside) of the round; Note a streak of fat separates a smaller muscle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2E2A1-3A70-4B64-B11C-E884D81DEA3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B,K,9,ST,M</a:t>
            </a:r>
          </a:p>
          <a:p>
            <a:r>
              <a:rPr lang="en-US" sz="2400" dirty="0" smtClean="0"/>
              <a:t>BEEF BOTTOM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Irregular shaped steak from the bottom(outside) of the round; 1/2" thickness; Note a streak of fat separates a smaller muscle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85BAA-7E13-4262-BF66-0C970BB6621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B,K,16,RO,D/M</a:t>
            </a:r>
          </a:p>
          <a:p>
            <a:r>
              <a:rPr lang="en-US" sz="2400" dirty="0" smtClean="0"/>
              <a:t>BEEF EYE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eye round which is separated from the bottom round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A4506-6C99-4B5B-860E-A85A116B21C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B,K,16,ST,D/M</a:t>
            </a:r>
          </a:p>
          <a:p>
            <a:r>
              <a:rPr lang="en-US" sz="2400" dirty="0" smtClean="0"/>
              <a:t>BEEF EYE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Steak cut from the eye round; Less than 1"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79833-6D6B-4B61-AB3D-3CF93B65BD6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B,K,51,RO,D/M</a:t>
            </a:r>
          </a:p>
          <a:p>
            <a:r>
              <a:rPr lang="en-US" sz="2400" dirty="0" smtClean="0"/>
              <a:t>BEEF ROUND TIP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Round; Note the "cap" muscle of the sirloin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B866C-3802-4E16-AB24-4E3A4934701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B,K,51,ST,D</a:t>
            </a:r>
          </a:p>
          <a:p>
            <a:r>
              <a:rPr lang="en-US" sz="2400" dirty="0" smtClean="0"/>
              <a:t>BEEF ROUND TIP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structure as the Tip Roast but cut about 1"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D6794-CE88-4EDF-942D-8E00C8EC48E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B,K,52,RO,D/M</a:t>
            </a:r>
          </a:p>
          <a:p>
            <a:r>
              <a:rPr lang="en-US" sz="2400" dirty="0" smtClean="0"/>
              <a:t>BEEF ROUND TIP CAP-OFF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Roast cut from the round; Note the "cap" muscle of the sirloin is removed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40A81-EB1C-491A-B0BD-704612EC4E2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B,K,52,ST,D</a:t>
            </a:r>
          </a:p>
          <a:p>
            <a:r>
              <a:rPr lang="en-US" sz="2400" dirty="0" smtClean="0"/>
              <a:t>BEEF ROUND TIP CAP-OFF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Steak cut from the round; Note the "cap" muscle of the sirloin is removed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61740-5403-422C-8ED1-94DB5FF93E1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B,Q,14,ST,D/M</a:t>
            </a:r>
          </a:p>
          <a:p>
            <a:r>
              <a:rPr lang="en-US" sz="2400" dirty="0" smtClean="0"/>
              <a:t>BEEF CUBED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square or rectangular shaped cut; Machine tenderized look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CB209-3C30-4BB0-875A-5D5E5E0BCB4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B,H,27,ST,D</a:t>
            </a:r>
          </a:p>
          <a:p>
            <a:r>
              <a:rPr lang="en-US" sz="2400" dirty="0" smtClean="0"/>
              <a:t>BEEF LOIN PORTERHOUSE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T-bone; Tenderloin measures at least 1 1/4"; "Jump" muscle also present on top loin muscle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AFF6C-91BD-4DBE-B6AF-0939F328D91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 Q, 68, -, M</a:t>
            </a:r>
          </a:p>
          <a:p>
            <a:r>
              <a:rPr lang="en-US" sz="2400" dirty="0" smtClean="0"/>
              <a:t>BEEF FOR STEW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Lean pieces of beef cut into cubes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E2BA7-65DE-4F63-A50D-7AB957F2D0A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B,Q,78,-,D</a:t>
            </a:r>
          </a:p>
          <a:p>
            <a:r>
              <a:rPr lang="en-US" sz="2400" dirty="0" smtClean="0"/>
              <a:t>GROUND BEEF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color; Lean to fat ratios vary</a:t>
            </a:r>
            <a:r>
              <a:rPr lang="en-US" sz="2400" smtClean="0"/>
              <a:t> </a:t>
            </a:r>
            <a:endParaRPr lang="en-US" sz="2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01A5D-42E4-43EE-A7FE-48D069D73C0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B,H,57,ST,D</a:t>
            </a:r>
          </a:p>
          <a:p>
            <a:r>
              <a:rPr lang="en-US" sz="2400" dirty="0" smtClean="0"/>
              <a:t>BEEF LOIN TOP SIRLOIN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other Beef Sirloin steaks but boneless; May notice "cap" type muscle as well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B0F4-7196-4F73-85EB-4C83825CF0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B,H,50,ST,D</a:t>
            </a:r>
          </a:p>
          <a:p>
            <a:r>
              <a:rPr lang="en-US" sz="2400" dirty="0" smtClean="0"/>
              <a:t>BEEF LOIN TENDERLOIN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Semi-oval shaped steak cut from the tenderloin roast; 1-2" in thickness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5F851-0704-446C-ACAE-0FFEB8F9E13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</p:spPr>
        <p:txBody>
          <a:bodyPr/>
          <a:lstStyle/>
          <a:p>
            <a:r>
              <a:rPr lang="en-US" sz="2400" dirty="0" smtClean="0"/>
              <a:t>B,D,17,ST,D/M</a:t>
            </a:r>
          </a:p>
          <a:p>
            <a:r>
              <a:rPr lang="en-US" sz="2400" dirty="0" smtClean="0"/>
              <a:t>BEEF FLANK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Boneless, flat cut containing muscle fibers that run the length of the cut; Very lean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B15E8-6117-437E-93FD-6E17B11D118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B,K,33,ST,M</a:t>
            </a:r>
          </a:p>
          <a:p>
            <a:r>
              <a:rPr lang="en-US" sz="2400" dirty="0" smtClean="0"/>
              <a:t>BEEF ROUND STEAK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 leg bone present; Contains 3 major muscles-Top, Bottom and Eye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33211-1179-4B46-89CF-F3F7563DA5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B,K,56,RO,D</a:t>
            </a:r>
          </a:p>
          <a:p>
            <a:r>
              <a:rPr lang="en-US" sz="2400" dirty="0" smtClean="0"/>
              <a:t>BEEF TOP ROUND ROAST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Boneless cut containing the top(inside) muscle of the round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EAB5-3ABC-4BC6-89B5-5A88A5D55F93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4C73-8740-4467-B95C-579584391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ggiemeat.tamu.edu/judging/meatjudging.html" TargetMode="External"/><Relationship Id="rId2" Type="http://schemas.openxmlformats.org/officeDocument/2006/relationships/hyperlink" Target="http://texasextension.tam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.uky.edu/agripedia/agmania/meat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tjudging.org/4-H%20Meat%20Judging/General%20Information.htm" TargetMode="External"/><Relationship Id="rId2" Type="http://schemas.openxmlformats.org/officeDocument/2006/relationships/hyperlink" Target="http://meat.tamu.edu/extension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21" Type="http://schemas.openxmlformats.org/officeDocument/2006/relationships/slide" Target="slide28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slide" Target="slide26.xml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TENNESSEE 4-H MEAT JUDGING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 PRESENTATION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Beef Hindquarter Retail ID</a:t>
            </a:r>
            <a:endParaRPr lang="en-US" sz="3200" dirty="0" smtClean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Gary T. Rodgers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Extension Agent II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Hardeman County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21.</a:t>
            </a:r>
          </a:p>
        </p:txBody>
      </p:sp>
      <p:pic>
        <p:nvPicPr>
          <p:cNvPr id="52227" name="Picture 3" descr="tenderloi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Tenderloin Steak – B, H, 50,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477000" y="53340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368425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5410200" y="37338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22.</a:t>
            </a:r>
          </a:p>
        </p:txBody>
      </p:sp>
      <p:pic>
        <p:nvPicPr>
          <p:cNvPr id="54275" name="Picture 3" descr="flank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Flank Steak– B, D, 17, St,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056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368425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6172200" y="32004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5000"/>
            <a:ext cx="7772400" cy="1143000"/>
          </a:xfrm>
        </p:spPr>
        <p:txBody>
          <a:bodyPr/>
          <a:lstStyle/>
          <a:p>
            <a:r>
              <a:rPr lang="en-US" smtClean="0"/>
              <a:t>23.</a:t>
            </a:r>
          </a:p>
        </p:txBody>
      </p:sp>
      <p:pic>
        <p:nvPicPr>
          <p:cNvPr id="56323" name="Picture 3" descr="rou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Steak – B, K, 33, St, 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553200" y="57150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24.</a:t>
            </a:r>
          </a:p>
        </p:txBody>
      </p:sp>
      <p:pic>
        <p:nvPicPr>
          <p:cNvPr id="57347" name="Picture 3" descr="toprou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Top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56, Ro,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4770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7772400" cy="1143000"/>
          </a:xfrm>
        </p:spPr>
        <p:txBody>
          <a:bodyPr/>
          <a:lstStyle/>
          <a:p>
            <a:r>
              <a:rPr lang="en-US" smtClean="0"/>
              <a:t>25.</a:t>
            </a:r>
          </a:p>
        </p:txBody>
      </p:sp>
      <p:pic>
        <p:nvPicPr>
          <p:cNvPr id="58371" name="Picture 3" descr="toprou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Top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56,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4770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26.</a:t>
            </a:r>
          </a:p>
        </p:txBody>
      </p:sp>
      <p:pic>
        <p:nvPicPr>
          <p:cNvPr id="59395" name="Picture 3" descr="bottomr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Bottom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9, Ro,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056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6019800"/>
            <a:ext cx="7543800" cy="838200"/>
          </a:xfrm>
        </p:spPr>
        <p:txBody>
          <a:bodyPr/>
          <a:lstStyle/>
          <a:p>
            <a:r>
              <a:rPr lang="en-US" smtClean="0"/>
              <a:t>27.</a:t>
            </a:r>
          </a:p>
        </p:txBody>
      </p:sp>
      <p:pic>
        <p:nvPicPr>
          <p:cNvPr id="60419" name="Picture 3" descr="bottomr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Bottom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9, St, 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056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n-US" smtClean="0"/>
              <a:t>28.</a:t>
            </a:r>
          </a:p>
        </p:txBody>
      </p:sp>
      <p:pic>
        <p:nvPicPr>
          <p:cNvPr id="61443" name="Picture 3" descr="eyerndr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Eye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16, Ro,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81800" y="56388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Beef Retail Cuts- Hindquarter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3962400"/>
            <a:ext cx="6781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Notice that a picture will notify students when the Primal Cut Region changes. Primal Cut Name is underlined in 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Each slide also has a                    button that, when clicked will show some features of the cut. To go back to the previously viewed slide, click the             button.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429000" y="5867400"/>
            <a:ext cx="762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4267200" y="4953000"/>
            <a:ext cx="11430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29.</a:t>
            </a:r>
          </a:p>
        </p:txBody>
      </p:sp>
      <p:pic>
        <p:nvPicPr>
          <p:cNvPr id="62467" name="Picture 3" descr="eyer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097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Eye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16, St,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858000" y="55626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30.</a:t>
            </a:r>
          </a:p>
        </p:txBody>
      </p:sp>
      <p:pic>
        <p:nvPicPr>
          <p:cNvPr id="63491" name="Picture 3" descr="tip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Roast – B, K, 51, Ro,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5532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31.</a:t>
            </a:r>
          </a:p>
        </p:txBody>
      </p:sp>
      <p:pic>
        <p:nvPicPr>
          <p:cNvPr id="64515" name="Picture 4" descr="tip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Steak – B, K, 51,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4770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32.</a:t>
            </a:r>
          </a:p>
        </p:txBody>
      </p:sp>
      <p:pic>
        <p:nvPicPr>
          <p:cNvPr id="65539" name="Picture 3" descr="tipcapoff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Roast Cap-off–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52, Ro,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5532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5000"/>
            <a:ext cx="7772400" cy="1143000"/>
          </a:xfrm>
        </p:spPr>
        <p:txBody>
          <a:bodyPr/>
          <a:lstStyle/>
          <a:p>
            <a:r>
              <a:rPr lang="en-US" smtClean="0"/>
              <a:t>33.</a:t>
            </a:r>
          </a:p>
        </p:txBody>
      </p:sp>
      <p:pic>
        <p:nvPicPr>
          <p:cNvPr id="66563" name="Picture 3" descr="tipcapoff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Steak Cap-off–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52,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05600" y="56388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Beef Various Cuts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86400"/>
            <a:ext cx="7772400" cy="1143000"/>
          </a:xfrm>
        </p:spPr>
        <p:txBody>
          <a:bodyPr/>
          <a:lstStyle/>
          <a:p>
            <a:r>
              <a:rPr lang="en-US" smtClean="0"/>
              <a:t>34.</a:t>
            </a:r>
          </a:p>
        </p:txBody>
      </p:sp>
      <p:pic>
        <p:nvPicPr>
          <p:cNvPr id="68611" name="Picture 3" descr="cube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457325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Cubed Steak–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Q, 14, St, D/M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5532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35.</a:t>
            </a:r>
          </a:p>
        </p:txBody>
      </p:sp>
      <p:pic>
        <p:nvPicPr>
          <p:cNvPr id="69635" name="Picture 3" descr="beefst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Beef for Stew– B, Q, 68, -, M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705600" y="55626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r>
              <a:rPr lang="en-US" smtClean="0"/>
              <a:t>36.</a:t>
            </a:r>
          </a:p>
        </p:txBody>
      </p:sp>
      <p:pic>
        <p:nvPicPr>
          <p:cNvPr id="70659" name="Picture 3" descr="groundbe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Ground Beef– B, Q, 78, -,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6294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059" name="Group 883"/>
          <p:cNvGraphicFramePr>
            <a:graphicFrameLocks noGrp="1"/>
          </p:cNvGraphicFramePr>
          <p:nvPr/>
        </p:nvGraphicFramePr>
        <p:xfrm>
          <a:off x="0" y="0"/>
          <a:ext cx="9143999" cy="6863312"/>
        </p:xfrm>
        <a:graphic>
          <a:graphicData uri="http://schemas.openxmlformats.org/drawingml/2006/table">
            <a:tbl>
              <a:tblPr/>
              <a:tblGrid>
                <a:gridCol w="979237"/>
                <a:gridCol w="2630237"/>
                <a:gridCol w="1443789"/>
                <a:gridCol w="962526"/>
                <a:gridCol w="802105"/>
                <a:gridCol w="920751"/>
                <a:gridCol w="551447"/>
                <a:gridCol w="853907"/>
              </a:tblGrid>
              <a:tr h="45189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Retail Cut Name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Cookery Method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Retail Name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Cookery Method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Loin Top Loin Steak,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Bnls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Loin T-bone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Loin Porterhouse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Loin Top Sirloin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Loin Tenderloin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Flank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Flank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7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Top Round Roast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Top Round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Bottom Round Roast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7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Bottom Round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Eye Round Roast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Eye Round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7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Tip Roast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Tip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Tip Roast-Cap Off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7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Round Tip Steak-Cap Off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Various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Cubed Steak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Dry/Moist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D/M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Beef For Stew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Moist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Ground Beef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Retail Cut Identification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>Beef Cuts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1371600"/>
          <a:ext cx="6858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Credit for the photos used in the Retail Identification portion of this presentation goes to: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Texas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AgriLife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 Extension Service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AggieMeat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website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aggiemeat.tamu.edu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University of Kentucky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Agripedia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Meats ID page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TENNESSEE 4-H MEAT JUDGING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ACTIVITY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Additional Resources</a:t>
            </a:r>
            <a:endParaRPr lang="en-US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Texas A &amp; M  Meat Science Department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http://meat.tamu.edu/extension.html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judging classes as well as retail ID practice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some of the retail ID cuts may not be included in the Tennessee 4-H list.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American Meat Science Association – 4-H Meat Judging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information on National 4-H Contests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links to several very good resources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Retail Cuts of the Beef Hindquarter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 section will cover Pork Retail Cuts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5181600" y="1752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2578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Loin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6172200" y="17526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V="1">
            <a:off x="4800600" y="17526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Retail Cuts of the Beef Hindquarter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17.</a:t>
            </a:r>
          </a:p>
        </p:txBody>
      </p:sp>
      <p:pic>
        <p:nvPicPr>
          <p:cNvPr id="48131" name="Picture 3" descr="toplnbless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Top Loin Steak, BNLS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H, 55,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162800" y="2743200"/>
            <a:ext cx="1752600" cy="457200"/>
          </a:xfrm>
          <a:prstGeom prst="borderCallout1">
            <a:avLst>
              <a:gd name="adj1" fmla="val 18750"/>
              <a:gd name="adj2" fmla="val -8333"/>
              <a:gd name="adj3" fmla="val 108654"/>
              <a:gd name="adj4" fmla="val -96527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629400" y="5334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18.</a:t>
            </a:r>
          </a:p>
        </p:txBody>
      </p:sp>
      <p:pic>
        <p:nvPicPr>
          <p:cNvPr id="49155" name="Picture 3" descr="tbon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T-Bone Steak – B, H, 49,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086600" y="3276600"/>
            <a:ext cx="1752600" cy="457200"/>
          </a:xfrm>
          <a:prstGeom prst="borderCallout1">
            <a:avLst>
              <a:gd name="adj1" fmla="val 18750"/>
              <a:gd name="adj2" fmla="val -8333"/>
              <a:gd name="adj3" fmla="val 124039"/>
              <a:gd name="adj4" fmla="val -121611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304800" y="2819400"/>
            <a:ext cx="1752600" cy="533400"/>
          </a:xfrm>
          <a:prstGeom prst="borderCallout1">
            <a:avLst>
              <a:gd name="adj1" fmla="val 18750"/>
              <a:gd name="adj2" fmla="val -8333"/>
              <a:gd name="adj3" fmla="val 77885"/>
              <a:gd name="adj4" fmla="val -111212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Tenderloin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572000" y="1371600"/>
            <a:ext cx="1752600" cy="457200"/>
          </a:xfrm>
          <a:prstGeom prst="borderCallout1">
            <a:avLst>
              <a:gd name="adj1" fmla="val 18750"/>
              <a:gd name="adj2" fmla="val -8333"/>
              <a:gd name="adj3" fmla="val 262500"/>
              <a:gd name="adj4" fmla="val -33316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Backbone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>
          <a:xfrm flipH="1">
            <a:off x="228600" y="5029200"/>
            <a:ext cx="1905000" cy="533400"/>
          </a:xfrm>
          <a:prstGeom prst="borderCallout1">
            <a:avLst>
              <a:gd name="adj1" fmla="val 18750"/>
              <a:gd name="adj2" fmla="val -8333"/>
              <a:gd name="adj3" fmla="val -237500"/>
              <a:gd name="adj4" fmla="val -121450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Transverse process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Back or Previous 8">
            <a:hlinkClick r:id="" action="ppaction://hlinkshowjump?jump=lastslideviewed" highlightClick="1"/>
          </p:cNvPr>
          <p:cNvSpPr/>
          <p:nvPr/>
        </p:nvSpPr>
        <p:spPr>
          <a:xfrm>
            <a:off x="6629400" y="5715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n-US" smtClean="0"/>
              <a:t>19.</a:t>
            </a:r>
          </a:p>
        </p:txBody>
      </p:sp>
      <p:pic>
        <p:nvPicPr>
          <p:cNvPr id="50179" name="Picture 3" descr="porterhs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Porterhouse Steak – B, H, 27,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391400" y="3276600"/>
            <a:ext cx="1752600" cy="457200"/>
          </a:xfrm>
          <a:prstGeom prst="borderCallout1">
            <a:avLst>
              <a:gd name="adj1" fmla="val 57211"/>
              <a:gd name="adj2" fmla="val -306"/>
              <a:gd name="adj3" fmla="val 124039"/>
              <a:gd name="adj4" fmla="val -121611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457200" y="37338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77885"/>
              <a:gd name="adj4" fmla="val -111212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Tenderloin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 flipH="1">
            <a:off x="381000" y="1219200"/>
            <a:ext cx="2057400" cy="457200"/>
          </a:xfrm>
          <a:prstGeom prst="borderCallout1">
            <a:avLst>
              <a:gd name="adj1" fmla="val 49519"/>
              <a:gd name="adj2" fmla="val -1495"/>
              <a:gd name="adj3" fmla="val 458654"/>
              <a:gd name="adj4" fmla="val -73487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Backbone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638800" y="5791200"/>
            <a:ext cx="2286000" cy="533400"/>
          </a:xfrm>
          <a:prstGeom prst="borderCallout1">
            <a:avLst>
              <a:gd name="adj1" fmla="val 35234"/>
              <a:gd name="adj2" fmla="val -2179"/>
              <a:gd name="adj3" fmla="val -379258"/>
              <a:gd name="adj4" fmla="val -3760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Transverse process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391400" y="1676400"/>
            <a:ext cx="1752600" cy="457200"/>
          </a:xfrm>
          <a:prstGeom prst="borderCallout1">
            <a:avLst>
              <a:gd name="adj1" fmla="val 57211"/>
              <a:gd name="adj2" fmla="val -306"/>
              <a:gd name="adj3" fmla="val 300962"/>
              <a:gd name="adj4" fmla="val -10154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“Jump”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>
            <a:off x="7239000" y="51054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r>
              <a:rPr lang="en-US" smtClean="0"/>
              <a:t>20.</a:t>
            </a:r>
          </a:p>
        </p:txBody>
      </p:sp>
      <p:pic>
        <p:nvPicPr>
          <p:cNvPr id="51203" name="Picture 3" descr="topsirlstbnl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Top Sirloin Steak – B, H, 57,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620000" y="1828800"/>
            <a:ext cx="1524000" cy="533400"/>
          </a:xfrm>
          <a:prstGeom prst="borderCallout1">
            <a:avLst>
              <a:gd name="adj1" fmla="val 55014"/>
              <a:gd name="adj2" fmla="val 697"/>
              <a:gd name="adj3" fmla="val 186676"/>
              <a:gd name="adj4" fmla="val -96212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“Cap”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010400" y="5638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dirty="0" smtClean="0"/>
              <a:t>21.</a:t>
            </a:r>
          </a:p>
        </p:txBody>
      </p:sp>
      <p:pic>
        <p:nvPicPr>
          <p:cNvPr id="52227" name="Picture 3" descr="tenderloi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Tenderloin Steak – B, H, 50, St, D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457200" y="31242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77885"/>
              <a:gd name="adj4" fmla="val -111212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Tenderloin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 flipH="1">
            <a:off x="533400" y="54102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58105"/>
              <a:gd name="adj4" fmla="val -84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Often referred to as Filet Mignon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" action="ppaction://hlinkshowjump?jump=lastslideviewed" highlightClick="1"/>
          </p:cNvPr>
          <p:cNvSpPr/>
          <p:nvPr/>
        </p:nvSpPr>
        <p:spPr>
          <a:xfrm>
            <a:off x="6629400" y="5334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368425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5410200" y="37338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059" name="Group 883"/>
          <p:cNvGraphicFramePr>
            <a:graphicFrameLocks noGrp="1"/>
          </p:cNvGraphicFramePr>
          <p:nvPr/>
        </p:nvGraphicFramePr>
        <p:xfrm>
          <a:off x="2362200" y="1097280"/>
          <a:ext cx="4495800" cy="5760720"/>
        </p:xfrm>
        <a:graphic>
          <a:graphicData uri="http://schemas.openxmlformats.org/drawingml/2006/table">
            <a:tbl>
              <a:tblPr/>
              <a:tblGrid>
                <a:gridCol w="1219695"/>
                <a:gridCol w="3276105"/>
              </a:tblGrid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Retail Cut Name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" action="ppaction://hlinksldjump"/>
                        </a:rPr>
                        <a:t>Beef Loin Top Loin Steak,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" action="ppaction://hlinksldjump"/>
                        </a:rPr>
                        <a:t>Bnls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 action="ppaction://hlinksldjump"/>
                        </a:rPr>
                        <a:t>Beef Loin T-bone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 action="ppaction://hlinksldjump"/>
                        </a:rPr>
                        <a:t>Beef Loin Porterhouse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 action="ppaction://hlinksldjump"/>
                        </a:rPr>
                        <a:t>Beef Loin Top Sirloin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 action="ppaction://hlinksldjump"/>
                        </a:rPr>
                        <a:t>Beef Loin Tenderloin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Flank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sldjump"/>
                        </a:rPr>
                        <a:t>Beef Flank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8" action="ppaction://hlinksldjump"/>
                        </a:rPr>
                        <a:t>Beef Round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9" action="ppaction://hlinksldjump"/>
                        </a:rPr>
                        <a:t>Beef Round Top Round Roast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0" action="ppaction://hlinksldjump"/>
                        </a:rPr>
                        <a:t>Beef Round Top Round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1" action="ppaction://hlinksldjump"/>
                        </a:rPr>
                        <a:t>Beef Round Bottom Round Roast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2" action="ppaction://hlinksldjump"/>
                        </a:rPr>
                        <a:t>Beef Round Bottom Round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3" action="ppaction://hlinksldjump"/>
                        </a:rPr>
                        <a:t>Beef Round Eye Round Roast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4" action="ppaction://hlinksldjump"/>
                        </a:rPr>
                        <a:t>Beef Round Eye Round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5" action="ppaction://hlinksldjump"/>
                        </a:rPr>
                        <a:t>Beef Round Tip Roast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6" action="ppaction://hlinksldjump"/>
                        </a:rPr>
                        <a:t>Beef Round Tip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7" action="ppaction://hlinksldjump"/>
                        </a:rPr>
                        <a:t>Beef Round Tip Roast-Cap Off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8" action="ppaction://hlinksldjump"/>
                        </a:rPr>
                        <a:t>Beef Round Tip Steak-Cap Off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Various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9" action="ppaction://hlinksldjump"/>
                        </a:rPr>
                        <a:t>Beef Cubed Steak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0" action="ppaction://hlinksldjump"/>
                        </a:rPr>
                        <a:t>Beef For Stew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0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1" action="ppaction://hlinksldjump"/>
                        </a:rPr>
                        <a:t>Ground Beef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6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Retail Cuts of the Beef Hindquarter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22.</a:t>
            </a:r>
          </a:p>
        </p:txBody>
      </p:sp>
      <p:pic>
        <p:nvPicPr>
          <p:cNvPr id="54275" name="Picture 3" descr="flank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035296" cy="37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Flank Steak– B, D, 17, St, D/M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304800" y="29718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41621"/>
              <a:gd name="adj4" fmla="val -120242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Notice muscle fibers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629400" y="5257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368425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6172200" y="32004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5000"/>
            <a:ext cx="7772400" cy="1143000"/>
          </a:xfrm>
        </p:spPr>
        <p:txBody>
          <a:bodyPr/>
          <a:lstStyle/>
          <a:p>
            <a:r>
              <a:rPr lang="en-US" smtClean="0"/>
              <a:t>23.</a:t>
            </a:r>
          </a:p>
        </p:txBody>
      </p:sp>
      <p:pic>
        <p:nvPicPr>
          <p:cNvPr id="56323" name="Picture 3" descr="rou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Steak – B, K, 33, St, M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0" y="41910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54808"/>
              <a:gd name="adj4" fmla="val -109205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934200" y="57150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-255082"/>
              <a:gd name="adj4" fmla="val -10117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Bottom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Callout 1 6"/>
          <p:cNvSpPr/>
          <p:nvPr/>
        </p:nvSpPr>
        <p:spPr>
          <a:xfrm flipH="1">
            <a:off x="1828800" y="1295400"/>
            <a:ext cx="1752600" cy="533400"/>
          </a:xfrm>
          <a:prstGeom prst="borderCallout1">
            <a:avLst>
              <a:gd name="adj1" fmla="val 55014"/>
              <a:gd name="adj2" fmla="val 697"/>
              <a:gd name="adj3" fmla="val 354808"/>
              <a:gd name="adj4" fmla="val -3094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239000" y="2971800"/>
            <a:ext cx="1905000" cy="609600"/>
          </a:xfrm>
          <a:prstGeom prst="borderCallout1">
            <a:avLst>
              <a:gd name="adj1" fmla="val 55014"/>
              <a:gd name="adj2" fmla="val 697"/>
              <a:gd name="adj3" fmla="val 69231"/>
              <a:gd name="adj4" fmla="val -48443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Round leg bone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Back or Previous 8">
            <a:hlinkClick r:id="" action="ppaction://hlinkshowjump?jump=lastslideviewed" highlightClick="1"/>
          </p:cNvPr>
          <p:cNvSpPr/>
          <p:nvPr/>
        </p:nvSpPr>
        <p:spPr>
          <a:xfrm>
            <a:off x="7315200" y="50292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24.</a:t>
            </a:r>
          </a:p>
        </p:txBody>
      </p:sp>
      <p:pic>
        <p:nvPicPr>
          <p:cNvPr id="57347" name="Picture 3" descr="toprou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Top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56, Ro, D</a:t>
            </a:r>
          </a:p>
        </p:txBody>
      </p:sp>
      <p:sp>
        <p:nvSpPr>
          <p:cNvPr id="6" name="Line Callout 1 5"/>
          <p:cNvSpPr/>
          <p:nvPr/>
        </p:nvSpPr>
        <p:spPr>
          <a:xfrm flipH="1">
            <a:off x="228600" y="2971800"/>
            <a:ext cx="1752600" cy="1143000"/>
          </a:xfrm>
          <a:prstGeom prst="borderCallout1">
            <a:avLst>
              <a:gd name="adj1" fmla="val 84245"/>
              <a:gd name="adj2" fmla="val -113684"/>
              <a:gd name="adj3" fmla="val 54808"/>
              <a:gd name="adj4" fmla="val 15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Round generally has little external fat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" action="ppaction://hlinkshowjump?jump=lastslideviewed" highlightClick="1"/>
          </p:cNvPr>
          <p:cNvSpPr/>
          <p:nvPr/>
        </p:nvSpPr>
        <p:spPr>
          <a:xfrm>
            <a:off x="6629400" y="5334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7772400" cy="1143000"/>
          </a:xfrm>
        </p:spPr>
        <p:txBody>
          <a:bodyPr/>
          <a:lstStyle/>
          <a:p>
            <a:r>
              <a:rPr lang="en-US" smtClean="0"/>
              <a:t>25.</a:t>
            </a:r>
          </a:p>
        </p:txBody>
      </p:sp>
      <p:pic>
        <p:nvPicPr>
          <p:cNvPr id="58371" name="Picture 3" descr="toprou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Top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56, St, D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228600" y="2971800"/>
            <a:ext cx="1752600" cy="1143000"/>
          </a:xfrm>
          <a:prstGeom prst="borderCallout1">
            <a:avLst>
              <a:gd name="adj1" fmla="val 87322"/>
              <a:gd name="adj2" fmla="val -68534"/>
              <a:gd name="adj3" fmla="val 54808"/>
              <a:gd name="adj4" fmla="val 15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 Round steak usually 1” thickness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629400" y="54102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dirty="0" smtClean="0"/>
              <a:t>26.</a:t>
            </a:r>
          </a:p>
        </p:txBody>
      </p:sp>
      <p:pic>
        <p:nvPicPr>
          <p:cNvPr id="59395" name="Picture 3" descr="bottomr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Bottom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9, Ro,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705600" y="55626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-311126"/>
              <a:gd name="adj4" fmla="val -60483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Notice seam fat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391400" y="4876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6019800"/>
            <a:ext cx="7543800" cy="838200"/>
          </a:xfrm>
        </p:spPr>
        <p:txBody>
          <a:bodyPr/>
          <a:lstStyle/>
          <a:p>
            <a:r>
              <a:rPr lang="en-US" smtClean="0"/>
              <a:t>27.</a:t>
            </a:r>
          </a:p>
        </p:txBody>
      </p:sp>
      <p:pic>
        <p:nvPicPr>
          <p:cNvPr id="60419" name="Picture 3" descr="bottomr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Bottom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9, St, 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705600" y="55626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-311126"/>
              <a:gd name="adj4" fmla="val -56791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Notice seam fat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391400" y="48006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n-US" smtClean="0"/>
              <a:t>28.</a:t>
            </a:r>
          </a:p>
        </p:txBody>
      </p:sp>
      <p:pic>
        <p:nvPicPr>
          <p:cNvPr id="61443" name="Picture 3" descr="eyerndr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Eye Round Roast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16, Ro,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781800" y="57150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-245192"/>
              <a:gd name="adj4" fmla="val -5032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Coarse textured lean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467600" y="4953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29.</a:t>
            </a:r>
          </a:p>
        </p:txBody>
      </p:sp>
      <p:pic>
        <p:nvPicPr>
          <p:cNvPr id="62467" name="Picture 3" descr="eyern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097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Eye Round Steak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16, St,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781800" y="56388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-370467"/>
              <a:gd name="adj4" fmla="val -10294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Coarse textured lean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543800" y="4876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30.</a:t>
            </a:r>
          </a:p>
        </p:txBody>
      </p:sp>
      <p:pic>
        <p:nvPicPr>
          <p:cNvPr id="63491" name="Picture 3" descr="tip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Roast – B, K, 51, Ro,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715000" y="12954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226237"/>
              <a:gd name="adj4" fmla="val -42021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“Cap”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629400" y="5638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beefwhole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78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5181600" y="1752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2578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Loin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6172200" y="1752600"/>
            <a:ext cx="304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V="1">
            <a:off x="4800600" y="17526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Retail Cuts of the Beef Hindquarter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31.</a:t>
            </a:r>
          </a:p>
        </p:txBody>
      </p:sp>
      <p:pic>
        <p:nvPicPr>
          <p:cNvPr id="64515" name="Picture 4" descr="tip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Steak – B, K, 51,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715000" y="12954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229534"/>
              <a:gd name="adj4" fmla="val -3555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“Cap” muscle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629400" y="5638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32.</a:t>
            </a:r>
          </a:p>
        </p:txBody>
      </p:sp>
      <p:pic>
        <p:nvPicPr>
          <p:cNvPr id="65539" name="Picture 3" descr="tipcapoff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Roast Cap-off–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52, Ro,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943600" y="10668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242721"/>
              <a:gd name="adj4" fmla="val -43867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“Cap” muscle removed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934200" y="55626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5000"/>
            <a:ext cx="7772400" cy="1143000"/>
          </a:xfrm>
        </p:spPr>
        <p:txBody>
          <a:bodyPr/>
          <a:lstStyle/>
          <a:p>
            <a:r>
              <a:rPr lang="en-US" smtClean="0"/>
              <a:t>33.</a:t>
            </a:r>
          </a:p>
        </p:txBody>
      </p:sp>
      <p:pic>
        <p:nvPicPr>
          <p:cNvPr id="66563" name="Picture 3" descr="tipcapoff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Round Tip Steak Cap-off–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K, 52, St,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172200" y="9144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242721"/>
              <a:gd name="adj4" fmla="val -43867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“Cap” muscle removed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086600" y="59436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Beef Various Cuts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86400"/>
            <a:ext cx="7772400" cy="1143000"/>
          </a:xfrm>
        </p:spPr>
        <p:txBody>
          <a:bodyPr/>
          <a:lstStyle/>
          <a:p>
            <a:r>
              <a:rPr lang="en-US" smtClean="0"/>
              <a:t>34.</a:t>
            </a:r>
          </a:p>
        </p:txBody>
      </p:sp>
      <p:pic>
        <p:nvPicPr>
          <p:cNvPr id="68611" name="Picture 3" descr="cubed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457325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Cubed Steak–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Q, 14, St, D/M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7239000" y="19812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226238"/>
              <a:gd name="adj4" fmla="val -90944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“tenderized” look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6781800" y="54102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dirty="0" smtClean="0"/>
              <a:t>35.</a:t>
            </a:r>
          </a:p>
        </p:txBody>
      </p:sp>
      <p:pic>
        <p:nvPicPr>
          <p:cNvPr id="69635" name="Picture 3" descr="beefst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Beef for Stew– B, Q, 68, -, M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324600" y="10668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341622"/>
              <a:gd name="adj4" fmla="val -5955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cubes of beef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3962400"/>
            <a:ext cx="1676400" cy="1752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help remember cookery method(M), think of Beef Stew in liquid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" action="ppaction://hlinkshowjump?jump=lastslideviewed" highlightClick="1"/>
          </p:cNvPr>
          <p:cNvSpPr/>
          <p:nvPr/>
        </p:nvSpPr>
        <p:spPr>
          <a:xfrm>
            <a:off x="6858000" y="5715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r>
              <a:rPr lang="en-US" smtClean="0"/>
              <a:t>36.</a:t>
            </a:r>
          </a:p>
        </p:txBody>
      </p:sp>
      <p:pic>
        <p:nvPicPr>
          <p:cNvPr id="70659" name="Picture 3" descr="groundbe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Various, Ground Beef– B, Q, 78, -, D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324600" y="1066800"/>
            <a:ext cx="1905000" cy="533400"/>
          </a:xfrm>
          <a:prstGeom prst="borderCallout1">
            <a:avLst>
              <a:gd name="adj1" fmla="val 55014"/>
              <a:gd name="adj2" fmla="val 697"/>
              <a:gd name="adj3" fmla="val 341622"/>
              <a:gd name="adj4" fmla="val -59559"/>
            </a:avLst>
          </a:prstGeom>
          <a:solidFill>
            <a:srgbClr val="FFFF00">
              <a:alpha val="3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Notice red color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3962400"/>
            <a:ext cx="1676400" cy="1752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help remember cookery method(D), think of burgers on the grill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Back or Previous 6">
            <a:hlinkClick r:id="" action="ppaction://hlinkshowjump?jump=lastslideviewed" highlightClick="1"/>
          </p:cNvPr>
          <p:cNvSpPr/>
          <p:nvPr/>
        </p:nvSpPr>
        <p:spPr>
          <a:xfrm>
            <a:off x="6781800" y="5715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00"/>
            <a:ext cx="7772400" cy="1143000"/>
          </a:xfrm>
        </p:spPr>
        <p:txBody>
          <a:bodyPr/>
          <a:lstStyle/>
          <a:p>
            <a:r>
              <a:rPr lang="en-US" smtClean="0"/>
              <a:t>17.</a:t>
            </a:r>
          </a:p>
        </p:txBody>
      </p:sp>
      <p:pic>
        <p:nvPicPr>
          <p:cNvPr id="48131" name="Picture 3" descr="toplnbless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Top Loin Steak, BNLS –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H, 55, St, D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62484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n-US" smtClean="0"/>
              <a:t>18.</a:t>
            </a:r>
          </a:p>
        </p:txBody>
      </p:sp>
      <p:pic>
        <p:nvPicPr>
          <p:cNvPr id="49155" name="Picture 3" descr="tbon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T-Bone Steak – B, H, 49,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324600" y="54102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n-US" smtClean="0"/>
              <a:t>19.</a:t>
            </a:r>
          </a:p>
        </p:txBody>
      </p:sp>
      <p:pic>
        <p:nvPicPr>
          <p:cNvPr id="50179" name="Picture 3" descr="porterhs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Porterhouse Steak – B, H, 27,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477000" y="54864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r>
              <a:rPr lang="en-US" smtClean="0"/>
              <a:t>20.</a:t>
            </a:r>
          </a:p>
        </p:txBody>
      </p:sp>
      <p:pic>
        <p:nvPicPr>
          <p:cNvPr id="51203" name="Picture 3" descr="topsirlstbnl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Beef Loin Top Sirloin Steak – B, H, 57, St, D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6858000" y="5638800"/>
            <a:ext cx="12954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EE4187C97243BD469090DE70EB9D" ma:contentTypeVersion="" ma:contentTypeDescription="Create a new document." ma:contentTypeScope="" ma:versionID="be4444f645f3c788d57191501a776c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6605270A219429EFADFA1899C5F5D" ma:contentTypeVersion="1" ma:contentTypeDescription="Create a new document." ma:contentTypeScope="" ma:versionID="5d90391defe47a0c41be66cd7dda9590">
  <xsd:schema xmlns:xsd="http://www.w3.org/2001/XMLSchema" xmlns:xs="http://www.w3.org/2001/XMLSchema" xmlns:p="http://schemas.microsoft.com/office/2006/metadata/properties" xmlns:ns1="http://schemas.microsoft.com/sharepoint/v3" xmlns:ns2="8b61ff6b-ad7d-4489-abc8-16208a6caaf5" targetNamespace="http://schemas.microsoft.com/office/2006/metadata/properties" ma:root="true" ma:fieldsID="6a404c0998656ea7c02be54ef9331c9f" ns1:_="" ns2:_="">
    <xsd:import namespace="http://schemas.microsoft.com/sharepoint/v3"/>
    <xsd:import namespace="8b61ff6b-ad7d-4489-abc8-16208a6caa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1ff6b-ad7d-4489-abc8-16208a6caa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55D3C-692F-49D8-A5E5-40638F67A22D}"/>
</file>

<file path=customXml/itemProps2.xml><?xml version="1.0" encoding="utf-8"?>
<ds:datastoreItem xmlns:ds="http://schemas.openxmlformats.org/officeDocument/2006/customXml" ds:itemID="{0E6B5CB2-12E4-41A3-AE05-C0BFBD0945EB}"/>
</file>

<file path=customXml/itemProps3.xml><?xml version="1.0" encoding="utf-8"?>
<ds:datastoreItem xmlns:ds="http://schemas.openxmlformats.org/officeDocument/2006/customXml" ds:itemID="{AE10406A-D27B-4071-95CE-4C7F4E9E5B26}"/>
</file>

<file path=customXml/itemProps4.xml><?xml version="1.0" encoding="utf-8"?>
<ds:datastoreItem xmlns:ds="http://schemas.openxmlformats.org/officeDocument/2006/customXml" ds:itemID="{8FC51C01-4D7B-4449-968B-69A035431AD5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2037</Words>
  <Application>Microsoft Office PowerPoint</Application>
  <PresentationFormat>On-screen Show (4:3)</PresentationFormat>
  <Paragraphs>539</Paragraphs>
  <Slides>56</Slides>
  <Notes>41</Notes>
  <HiddenSlides>24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TENNESSEE 4-H MEAT JUDGING  PRESENTATION Beef Hindquarter Retail ID</vt:lpstr>
      <vt:lpstr>Beef Retail Cuts- Hindquarter</vt:lpstr>
      <vt:lpstr>Retail Cut Identification Beef Cuts</vt:lpstr>
      <vt:lpstr>Slide 4</vt:lpstr>
      <vt:lpstr>Retail Cuts of the Beef Hindquarter</vt:lpstr>
      <vt:lpstr>17.</vt:lpstr>
      <vt:lpstr>18.</vt:lpstr>
      <vt:lpstr>19.</vt:lpstr>
      <vt:lpstr>20.</vt:lpstr>
      <vt:lpstr>21.</vt:lpstr>
      <vt:lpstr>Slide 11</vt:lpstr>
      <vt:lpstr>22.</vt:lpstr>
      <vt:lpstr>Slide 13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  <vt:lpstr>32.</vt:lpstr>
      <vt:lpstr>33.</vt:lpstr>
      <vt:lpstr>Beef Various Cuts</vt:lpstr>
      <vt:lpstr>34.</vt:lpstr>
      <vt:lpstr>35.</vt:lpstr>
      <vt:lpstr>36.</vt:lpstr>
      <vt:lpstr>Slide 29</vt:lpstr>
      <vt:lpstr>TENNESSEE 4-H MEAT JUDGING ACTIVITY GUIDELINES</vt:lpstr>
      <vt:lpstr>Additional Resources</vt:lpstr>
      <vt:lpstr>Retail Cuts of the Beef Hindquarter</vt:lpstr>
      <vt:lpstr>Retail Cuts of the Beef Hindquarter</vt:lpstr>
      <vt:lpstr>17.</vt:lpstr>
      <vt:lpstr>18.</vt:lpstr>
      <vt:lpstr>19.</vt:lpstr>
      <vt:lpstr>20.</vt:lpstr>
      <vt:lpstr>21.</vt:lpstr>
      <vt:lpstr>Slide 39</vt:lpstr>
      <vt:lpstr>22.</vt:lpstr>
      <vt:lpstr>Slide 41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  <vt:lpstr>32.</vt:lpstr>
      <vt:lpstr>33.</vt:lpstr>
      <vt:lpstr>Beef Various Cuts</vt:lpstr>
      <vt:lpstr>34.</vt:lpstr>
      <vt:lpstr>35.</vt:lpstr>
      <vt:lpstr>36.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Retail Cuts- Forequarter</dc:title>
  <dc:creator>Gary Rodgers</dc:creator>
  <cp:lastModifiedBy>Gary Rodgers</cp:lastModifiedBy>
  <cp:revision>19</cp:revision>
  <dcterms:created xsi:type="dcterms:W3CDTF">2009-08-24T19:35:26Z</dcterms:created>
  <dcterms:modified xsi:type="dcterms:W3CDTF">2009-11-23T15:13:05Z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493ee0d5-69e4-40c4-a6e9-24a32e623a02</vt:lpwstr>
  </property>
  <property fmtid="{D5CDD505-2E9C-101B-9397-08002B2CF9AE}" pid="3" name="ContentTypeId">
    <vt:lpwstr>0x010100408BEE4187C97243BD469090DE70EB9D</vt:lpwstr>
  </property>
  <property fmtid="{D5CDD505-2E9C-101B-9397-08002B2CF9AE}" pid="4" name="Order">
    <vt:r8>3600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